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Proxima Nova"/>
      <p:regular r:id="rId13"/>
      <p:bold r:id="rId14"/>
      <p:italic r:id="rId15"/>
      <p:boldItalic r:id="rId16"/>
    </p:embeddedFont>
    <p:embeddedFont>
      <p:font typeface="Alfa Slab One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roximaNova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roximaNova-italic.fntdata"/><Relationship Id="rId14" Type="http://schemas.openxmlformats.org/officeDocument/2006/relationships/font" Target="fonts/ProximaNova-bold.fntdata"/><Relationship Id="rId17" Type="http://schemas.openxmlformats.org/officeDocument/2006/relationships/font" Target="fonts/AlfaSlabOne-regular.fntdata"/><Relationship Id="rId16" Type="http://schemas.openxmlformats.org/officeDocument/2006/relationships/font" Target="fonts/ProximaNova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922e7e07f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922e7e07f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3932c704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3932c704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279e14e5f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279e14e5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34ea4be8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d34ea4be8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d34ea4be88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d34ea4be8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c279e14e5f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c279e14e5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2700" y="0"/>
            <a:ext cx="483870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Agenda</a:t>
            </a:r>
            <a:endParaRPr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0" y="921575"/>
            <a:ext cx="4027500" cy="4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Times New Roman"/>
              <a:buChar char="❖"/>
            </a:pPr>
            <a:r>
              <a:rPr lang="en" sz="15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ETS</a:t>
            </a:r>
            <a:endParaRPr sz="15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0" y="1325275"/>
            <a:ext cx="4274100" cy="4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Times New Roman"/>
              <a:buChar char="❖"/>
            </a:pPr>
            <a:r>
              <a:rPr lang="en" sz="15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Interview with Aurora</a:t>
            </a:r>
            <a:endParaRPr sz="15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0" y="541075"/>
            <a:ext cx="4027500" cy="3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Times New Roman"/>
              <a:buChar char="❖"/>
            </a:pPr>
            <a:r>
              <a:rPr lang="en" sz="15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</a:t>
            </a:r>
            <a:endParaRPr sz="15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2850" y="663525"/>
            <a:ext cx="5200275" cy="410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Educational Talent Search</a:t>
            </a:r>
            <a:endParaRPr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0" y="663150"/>
            <a:ext cx="4572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Educational Talent Search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is a federally funded, national TRiO program that is committed to prepare and motivate low-income, first generation junior high and high school students for success in postsecondary education. ETS seeks students who have the desire, ability, and motivation to excel in their education. 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Joining ETS implies students and their parents are willing to make a commitment to their future.</a:t>
            </a:r>
            <a:endParaRPr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572700"/>
            <a:ext cx="4218018" cy="426599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0" y="2571750"/>
            <a:ext cx="4572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Personally, I was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recruited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into the program since I was in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7th grade… which I was 13-14?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Which, sounds crazy to me.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 wouldn’t be where I am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without ETS’ support in me throughout my educational journey</a:t>
            </a:r>
            <a:endParaRPr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0" y="3881400"/>
            <a:ext cx="457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My interviewee is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Aurora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who works as an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Administrative Assistant.</a:t>
            </a:r>
            <a:endParaRPr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did they get into their current role?</a:t>
            </a:r>
            <a:endParaRPr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0" y="572700"/>
            <a:ext cx="4833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Previous experience of working in higher education influenced them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" name="Google Shape;81;p16"/>
          <p:cNvSpPr txBox="1"/>
          <p:nvPr>
            <p:ph type="title"/>
          </p:nvPr>
        </p:nvSpPr>
        <p:spPr>
          <a:xfrm>
            <a:off x="0" y="1299200"/>
            <a:ext cx="9144000" cy="9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do they think makes someone successful in their field?</a:t>
            </a:r>
            <a:endParaRPr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0" y="2263950"/>
            <a:ext cx="4647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Have a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passion</a:t>
            </a:r>
            <a:r>
              <a:rPr b="1" lang="en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for helping people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Since everyone is very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complicated and special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in their needs and services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Stay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disciplined</a:t>
            </a:r>
            <a:endParaRPr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4572000" y="2263950"/>
            <a:ext cx="4572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Be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consistent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with who we work with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It takes someone who is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knowledgeable about this population</a:t>
            </a:r>
            <a:endParaRPr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Looking at this population and demographic with a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strengths perspective rather than an area of weakness</a:t>
            </a:r>
            <a:endParaRPr b="1" u="sng">
              <a:solidFill>
                <a:srgbClr val="FF0000"/>
              </a:solidFill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2155050" y="4264300"/>
            <a:ext cx="4833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b="1" lang="en" sz="200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Discipline and </a:t>
            </a:r>
            <a:r>
              <a:rPr b="1" lang="en" sz="200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integrity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is doing the right thing, even when no one is watching”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the most challenging part of their job?</a:t>
            </a:r>
            <a:endParaRPr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0" y="572700"/>
            <a:ext cx="4833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 enough hours in the day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to complete all the tasks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Balancing all the tasks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they have to complete within a day or a week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 seeing the effects of how impactful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we have with the students we work with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7"/>
          <p:cNvSpPr txBox="1"/>
          <p:nvPr>
            <p:ph type="title"/>
          </p:nvPr>
        </p:nvSpPr>
        <p:spPr>
          <a:xfrm>
            <a:off x="0" y="183480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the most rewarding part of their job?</a:t>
            </a:r>
            <a:endParaRPr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0" y="2571750"/>
            <a:ext cx="4647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Hearing the success stories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of our students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Seeing how much our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students have grown over</a:t>
            </a:r>
            <a:endParaRPr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Being a part of a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students’ life journey and knowing where they first started</a:t>
            </a:r>
            <a:endParaRPr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small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everyday interactions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with the students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1975" y="2571750"/>
            <a:ext cx="3852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0" y="0"/>
            <a:ext cx="9144000" cy="104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advice do they have for someone planning on entering this career?</a:t>
            </a:r>
            <a:endParaRPr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0" y="1140400"/>
            <a:ext cx="4833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Have a balance between giving all our help to the students and also knowing and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setting up your own boundaries to not be burnt out</a:t>
            </a:r>
            <a:endParaRPr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imes New Roman"/>
              <a:buChar char="❖"/>
            </a:pP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Believe in yourself and the experiences that have prepared you for this opportunity</a:t>
            </a:r>
            <a:endParaRPr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❖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strengths you have are </a:t>
            </a: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NEEDED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in higher education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imes New Roman"/>
              <a:buChar char="❖"/>
            </a:pPr>
            <a:r>
              <a:rPr b="1" lang="en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KNOW YOUR WORTH</a:t>
            </a:r>
            <a:endParaRPr b="1" u="sng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0375" y="1274250"/>
            <a:ext cx="4123626" cy="386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